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Nuni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regular.fntdata"/><Relationship Id="rId25" Type="http://schemas.openxmlformats.org/officeDocument/2006/relationships/slide" Target="slides/slide20.xml"/><Relationship Id="rId28" Type="http://schemas.openxmlformats.org/officeDocument/2006/relationships/font" Target="fonts/Nunito-italic.fntdata"/><Relationship Id="rId27" Type="http://schemas.openxmlformats.org/officeDocument/2006/relationships/font" Target="fonts/Nuni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531439e2ca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531439e2ca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531439e2ca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531439e2ca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531439e2ca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531439e2ca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31439e2ca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31439e2ca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531439e2ca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531439e2ca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531439e2ca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531439e2ca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531439e2ca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531439e2ca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531439e2ca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531439e2ca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52abe0f53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52abe0f53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54ecb19c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54ecb19c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531439e2c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531439e2c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e41633499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e41633499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531439e2c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531439e2c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531439e2c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531439e2c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531439e2c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531439e2c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31439e2c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31439e2c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531439e2ca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531439e2c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31439e2ca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531439e2ca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531439e2ca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531439e2ca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gif"/><Relationship Id="rId4" Type="http://schemas.openxmlformats.org/officeDocument/2006/relationships/image" Target="../media/image34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gif"/><Relationship Id="rId4" Type="http://schemas.openxmlformats.org/officeDocument/2006/relationships/image" Target="../media/image30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Zakhar02/autonomous-car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Relationship Id="rId5" Type="http://schemas.openxmlformats.org/officeDocument/2006/relationships/image" Target="../media/image13.png"/><Relationship Id="rId6" Type="http://schemas.openxmlformats.org/officeDocument/2006/relationships/image" Target="../media/image4.png"/><Relationship Id="rId7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Control design for autonomous vehicle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Zakhar Yagudin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Differential Flatness</a:t>
            </a:r>
            <a:endParaRPr/>
          </a:p>
        </p:txBody>
      </p:sp>
      <p:pic>
        <p:nvPicPr>
          <p:cNvPr id="208" name="Google Shape;2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389100"/>
            <a:ext cx="3359824" cy="35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8975" y="1910375"/>
            <a:ext cx="4719502" cy="11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8975" y="3299423"/>
            <a:ext cx="4719502" cy="110792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NMPC</a:t>
            </a:r>
            <a:endParaRPr/>
          </a:p>
        </p:txBody>
      </p:sp>
      <p:sp>
        <p:nvSpPr>
          <p:cNvPr id="217" name="Google Shape;217;p2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18" name="Google Shape;2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850" y="1714900"/>
            <a:ext cx="6623833" cy="303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4400" y="4067348"/>
            <a:ext cx="1629400" cy="4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3"/>
          <p:cNvSpPr txBox="1"/>
          <p:nvPr/>
        </p:nvSpPr>
        <p:spPr>
          <a:xfrm>
            <a:off x="819150" y="1472400"/>
            <a:ext cx="309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Calibri"/>
                <a:ea typeface="Calibri"/>
                <a:cs typeface="Calibri"/>
                <a:sym typeface="Calibri"/>
              </a:rPr>
              <a:t>Optimization problem statement: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NMPC</a:t>
            </a:r>
            <a:endParaRPr/>
          </a:p>
        </p:txBody>
      </p:sp>
      <p:pic>
        <p:nvPicPr>
          <p:cNvPr id="226" name="Google Shape;2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389100"/>
            <a:ext cx="3359824" cy="35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7325" y="2120922"/>
            <a:ext cx="4548453" cy="101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7325" y="3277678"/>
            <a:ext cx="4548449" cy="86493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Safe MPC</a:t>
            </a:r>
            <a:endParaRPr/>
          </a:p>
        </p:txBody>
      </p:sp>
      <p:sp>
        <p:nvSpPr>
          <p:cNvPr id="235" name="Google Shape;235;p2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36" name="Google Shape;2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100" y="1687675"/>
            <a:ext cx="5850685" cy="30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5"/>
          <p:cNvSpPr txBox="1"/>
          <p:nvPr/>
        </p:nvSpPr>
        <p:spPr>
          <a:xfrm>
            <a:off x="819150" y="1472400"/>
            <a:ext cx="309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Calibri"/>
                <a:ea typeface="Calibri"/>
                <a:cs typeface="Calibri"/>
                <a:sym typeface="Calibri"/>
              </a:rPr>
              <a:t>Optimization problem statement: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Safe MPC: Trajectory Optimization</a:t>
            </a:r>
            <a:endParaRPr/>
          </a:p>
        </p:txBody>
      </p:sp>
      <p:pic>
        <p:nvPicPr>
          <p:cNvPr id="243" name="Google Shape;2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360325"/>
            <a:ext cx="3432526" cy="352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1675" y="2004625"/>
            <a:ext cx="4646801" cy="90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1675" y="3120525"/>
            <a:ext cx="4646801" cy="91871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Safe MPC: </a:t>
            </a:r>
            <a:r>
              <a:rPr lang="ru"/>
              <a:t>Trajectory Optimization</a:t>
            </a:r>
            <a:endParaRPr/>
          </a:p>
        </p:txBody>
      </p:sp>
      <p:pic>
        <p:nvPicPr>
          <p:cNvPr id="252" name="Google Shape;2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378650"/>
            <a:ext cx="3399975" cy="352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7425" y="1996850"/>
            <a:ext cx="4568976" cy="90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7425" y="3035800"/>
            <a:ext cx="4568974" cy="90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Simulation</a:t>
            </a:r>
            <a:endParaRPr/>
          </a:p>
        </p:txBody>
      </p:sp>
      <p:pic>
        <p:nvPicPr>
          <p:cNvPr id="261" name="Google Shape;2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300" y="1930525"/>
            <a:ext cx="6153150" cy="22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Simulation</a:t>
            </a:r>
            <a:endParaRPr/>
          </a:p>
        </p:txBody>
      </p:sp>
      <p:pic>
        <p:nvPicPr>
          <p:cNvPr id="268" name="Google Shape;2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454175"/>
            <a:ext cx="4051333" cy="30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8275" y="1454175"/>
            <a:ext cx="4051325" cy="3038513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Simulation</a:t>
            </a:r>
            <a:endParaRPr/>
          </a:p>
        </p:txBody>
      </p:sp>
      <p:pic>
        <p:nvPicPr>
          <p:cNvPr id="276" name="Google Shape;2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375" y="1488775"/>
            <a:ext cx="4051333" cy="30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1408" y="1488775"/>
            <a:ext cx="4051333" cy="30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Conclusion</a:t>
            </a:r>
            <a:endParaRPr/>
          </a:p>
        </p:txBody>
      </p:sp>
      <p:sp>
        <p:nvSpPr>
          <p:cNvPr id="284" name="Google Shape;284;p3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After researching </a:t>
            </a:r>
            <a:r>
              <a:rPr b="1" lang="ru"/>
              <a:t>modern </a:t>
            </a:r>
            <a:r>
              <a:rPr lang="ru"/>
              <a:t>controllers for autonomous vehicles </a:t>
            </a:r>
            <a:r>
              <a:rPr b="1" lang="ru"/>
              <a:t>NMPC </a:t>
            </a:r>
            <a:r>
              <a:rPr lang="ru"/>
              <a:t>was chosen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u"/>
              <a:t>Safety </a:t>
            </a:r>
            <a:r>
              <a:rPr lang="ru"/>
              <a:t>constraint added to NMPC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Prepared </a:t>
            </a:r>
            <a:r>
              <a:rPr b="1" lang="ru"/>
              <a:t>simulator </a:t>
            </a:r>
            <a:r>
              <a:rPr lang="ru"/>
              <a:t>with visualization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Tested </a:t>
            </a:r>
            <a:r>
              <a:rPr b="1" lang="ru"/>
              <a:t>obstacle avoidance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213" y="152400"/>
            <a:ext cx="8077579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Future work</a:t>
            </a:r>
            <a:endParaRPr/>
          </a:p>
        </p:txBody>
      </p:sp>
      <p:sp>
        <p:nvSpPr>
          <p:cNvPr id="290" name="Google Shape;290;p3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Add </a:t>
            </a:r>
            <a:r>
              <a:rPr b="1" lang="ru"/>
              <a:t>CBF </a:t>
            </a:r>
            <a:r>
              <a:rPr lang="ru"/>
              <a:t>to handle </a:t>
            </a:r>
            <a:r>
              <a:rPr b="1" lang="ru"/>
              <a:t>safety </a:t>
            </a:r>
            <a:r>
              <a:rPr lang="ru"/>
              <a:t>constraints - may improve tracking </a:t>
            </a:r>
            <a:r>
              <a:rPr b="1" lang="ru"/>
              <a:t>accuracy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Git</a:t>
            </a:r>
            <a:endParaRPr/>
          </a:p>
        </p:txBody>
      </p:sp>
      <p:sp>
        <p:nvSpPr>
          <p:cNvPr id="291" name="Google Shape;291;p3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Aims</a:t>
            </a:r>
            <a:endParaRPr/>
          </a:p>
        </p:txBody>
      </p:sp>
      <p:sp>
        <p:nvSpPr>
          <p:cNvPr id="141" name="Google Shape;141;p1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Study the most popular </a:t>
            </a:r>
            <a:r>
              <a:rPr b="1" lang="ru"/>
              <a:t>modern </a:t>
            </a:r>
            <a:r>
              <a:rPr lang="ru"/>
              <a:t>control techniques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Design </a:t>
            </a:r>
            <a:r>
              <a:rPr b="1" lang="ru"/>
              <a:t>Safe </a:t>
            </a:r>
            <a:r>
              <a:rPr lang="ru"/>
              <a:t>controller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Prepare </a:t>
            </a:r>
            <a:r>
              <a:rPr b="1" lang="ru"/>
              <a:t>simulation environment</a:t>
            </a:r>
            <a:endParaRPr b="1"/>
          </a:p>
        </p:txBody>
      </p:sp>
      <p:sp>
        <p:nvSpPr>
          <p:cNvPr id="142" name="Google Shape;142;p1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Historical overview</a:t>
            </a:r>
            <a:endParaRPr/>
          </a:p>
        </p:txBody>
      </p:sp>
      <p:sp>
        <p:nvSpPr>
          <p:cNvPr id="148" name="Google Shape;148;p16"/>
          <p:cNvSpPr txBox="1"/>
          <p:nvPr>
            <p:ph idx="1" type="body"/>
          </p:nvPr>
        </p:nvSpPr>
        <p:spPr>
          <a:xfrm>
            <a:off x="719650" y="1505525"/>
            <a:ext cx="7605300" cy="29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1939 - N.B.Geddes introduced concept of self-driving car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1980s - Ernst Dickmanns and Mercedes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Modern self-driving cars</a:t>
            </a:r>
            <a:endParaRPr/>
          </a:p>
        </p:txBody>
      </p:sp>
      <p:pic>
        <p:nvPicPr>
          <p:cNvPr id="149" name="Google Shape;14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1275" y="1505513"/>
            <a:ext cx="3157074" cy="10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1275" y="2691589"/>
            <a:ext cx="3157074" cy="1500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5000" y="2132500"/>
            <a:ext cx="3318125" cy="178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Main components of self-driving system</a:t>
            </a:r>
            <a:endParaRPr/>
          </a:p>
        </p:txBody>
      </p:sp>
      <p:pic>
        <p:nvPicPr>
          <p:cNvPr id="158" name="Google Shape;15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400" y="2230675"/>
            <a:ext cx="5943201" cy="203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Control techniques</a:t>
            </a:r>
            <a:endParaRPr/>
          </a:p>
        </p:txBody>
      </p:sp>
      <p:sp>
        <p:nvSpPr>
          <p:cNvPr id="165" name="Google Shape;165;p1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PID - model-free, </a:t>
            </a:r>
            <a:r>
              <a:rPr b="1" lang="ru"/>
              <a:t>unconstrained</a:t>
            </a:r>
            <a:r>
              <a:rPr lang="ru"/>
              <a:t>, hard to tune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LQR - linear optimal control, </a:t>
            </a:r>
            <a:r>
              <a:rPr b="1" lang="ru"/>
              <a:t>unconstrained</a:t>
            </a:r>
            <a:r>
              <a:rPr lang="ru"/>
              <a:t>, tuned with meaningful parameters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LMPC - linear optimal control, </a:t>
            </a:r>
            <a:r>
              <a:rPr b="1" lang="ru"/>
              <a:t>constrained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NMPC - nonlinear optimal control, </a:t>
            </a:r>
            <a:r>
              <a:rPr b="1" lang="ru"/>
              <a:t>constrained</a:t>
            </a:r>
            <a:r>
              <a:rPr lang="ru"/>
              <a:t>, expensive computations</a:t>
            </a:r>
            <a:endParaRPr/>
          </a:p>
        </p:txBody>
      </p:sp>
      <p:sp>
        <p:nvSpPr>
          <p:cNvPr id="166" name="Google Shape;166;p1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Car dynamics</a:t>
            </a:r>
            <a:endParaRPr/>
          </a:p>
        </p:txBody>
      </p:sp>
      <p:pic>
        <p:nvPicPr>
          <p:cNvPr id="172" name="Google Shape;17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825" y="1548775"/>
            <a:ext cx="4219575" cy="28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74" name="Google Shape;17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6875" y="1800200"/>
            <a:ext cx="1857750" cy="20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9"/>
          <p:cNvSpPr txBox="1"/>
          <p:nvPr/>
        </p:nvSpPr>
        <p:spPr>
          <a:xfrm>
            <a:off x="896250" y="1476325"/>
            <a:ext cx="2450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Calibri"/>
                <a:ea typeface="Calibri"/>
                <a:cs typeface="Calibri"/>
                <a:sym typeface="Calibri"/>
              </a:rPr>
              <a:t>Bicycle model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LQR</a:t>
            </a:r>
            <a:endParaRPr/>
          </a:p>
        </p:txBody>
      </p:sp>
      <p:sp>
        <p:nvSpPr>
          <p:cNvPr id="181" name="Google Shape;181;p2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82" name="Google Shape;18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424" y="1546674"/>
            <a:ext cx="2560551" cy="6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138" y="2006150"/>
            <a:ext cx="5750412" cy="9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9175" y="2792600"/>
            <a:ext cx="1554007" cy="6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4225" y="4038530"/>
            <a:ext cx="3647782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9150" y="3403400"/>
            <a:ext cx="7505699" cy="50380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0"/>
          <p:cNvSpPr txBox="1"/>
          <p:nvPr/>
        </p:nvSpPr>
        <p:spPr>
          <a:xfrm>
            <a:off x="6746150" y="2283350"/>
            <a:ext cx="171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Calibri"/>
                <a:ea typeface="Calibri"/>
                <a:cs typeface="Calibri"/>
                <a:sym typeface="Calibri"/>
              </a:rPr>
              <a:t>  – </a:t>
            </a:r>
            <a:r>
              <a:rPr lang="ru" sz="1600">
                <a:latin typeface="Calibri"/>
                <a:ea typeface="Calibri"/>
                <a:cs typeface="Calibri"/>
                <a:sym typeface="Calibri"/>
              </a:rPr>
              <a:t>cost function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0"/>
          <p:cNvSpPr txBox="1"/>
          <p:nvPr/>
        </p:nvSpPr>
        <p:spPr>
          <a:xfrm>
            <a:off x="3401775" y="1664125"/>
            <a:ext cx="498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Calibri"/>
                <a:ea typeface="Calibri"/>
                <a:cs typeface="Calibri"/>
                <a:sym typeface="Calibri"/>
              </a:rPr>
              <a:t>– Linear Discrete Time-Invariant Dynamical System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0"/>
          <p:cNvSpPr txBox="1"/>
          <p:nvPr/>
        </p:nvSpPr>
        <p:spPr>
          <a:xfrm>
            <a:off x="748421" y="2910050"/>
            <a:ext cx="2785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Calibri"/>
                <a:ea typeface="Calibri"/>
                <a:cs typeface="Calibri"/>
                <a:sym typeface="Calibri"/>
              </a:rPr>
              <a:t>Convex Optimization problem –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0"/>
          <p:cNvSpPr txBox="1"/>
          <p:nvPr/>
        </p:nvSpPr>
        <p:spPr>
          <a:xfrm>
            <a:off x="4776013" y="4038525"/>
            <a:ext cx="3410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ru" sz="1600">
                <a:latin typeface="Calibri"/>
                <a:ea typeface="Calibri"/>
                <a:cs typeface="Calibri"/>
                <a:sym typeface="Calibri"/>
              </a:rPr>
              <a:t>Solution of Discrete Algebraic </a:t>
            </a:r>
            <a:r>
              <a:rPr lang="ru" sz="1600">
                <a:latin typeface="Calibri"/>
                <a:ea typeface="Calibri"/>
                <a:cs typeface="Calibri"/>
                <a:sym typeface="Calibri"/>
              </a:rPr>
              <a:t>Riccati</a:t>
            </a:r>
            <a:r>
              <a:rPr lang="ru" sz="1600">
                <a:latin typeface="Calibri"/>
                <a:ea typeface="Calibri"/>
                <a:cs typeface="Calibri"/>
                <a:sym typeface="Calibri"/>
              </a:rPr>
              <a:t> Equation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Differential Flatness</a:t>
            </a:r>
            <a:endParaRPr/>
          </a:p>
        </p:txBody>
      </p:sp>
      <p:sp>
        <p:nvSpPr>
          <p:cNvPr id="196" name="Google Shape;196;p2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97" name="Google Shape;1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553850"/>
            <a:ext cx="7774000" cy="5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3750" y="2041038"/>
            <a:ext cx="3465077" cy="119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7700" y="3287149"/>
            <a:ext cx="2509449" cy="77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1"/>
          <p:cNvSpPr txBox="1"/>
          <p:nvPr/>
        </p:nvSpPr>
        <p:spPr>
          <a:xfrm>
            <a:off x="896400" y="2094638"/>
            <a:ext cx="3620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Calibri"/>
                <a:ea typeface="Calibri"/>
                <a:cs typeface="Calibri"/>
                <a:sym typeface="Calibri"/>
              </a:rPr>
              <a:t>Sum of squares of Cartesian velocities –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1"/>
          <p:cNvSpPr txBox="1"/>
          <p:nvPr/>
        </p:nvSpPr>
        <p:spPr>
          <a:xfrm>
            <a:off x="1746300" y="2626913"/>
            <a:ext cx="282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Calibri"/>
                <a:ea typeface="Calibri"/>
                <a:cs typeface="Calibri"/>
                <a:sym typeface="Calibri"/>
              </a:rPr>
              <a:t>Ratio of Cartesian velocities –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1"/>
          <p:cNvSpPr txBox="1"/>
          <p:nvPr/>
        </p:nvSpPr>
        <p:spPr>
          <a:xfrm>
            <a:off x="885200" y="3459175"/>
            <a:ext cx="772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Calibri"/>
                <a:ea typeface="Calibri"/>
                <a:cs typeface="Calibri"/>
                <a:sym typeface="Calibri"/>
              </a:rPr>
              <a:t>Hence,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